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4" r:id="rId5"/>
    <p:sldId id="301" r:id="rId6"/>
    <p:sldId id="260" r:id="rId7"/>
    <p:sldId id="293" r:id="rId8"/>
    <p:sldId id="294" r:id="rId9"/>
    <p:sldId id="295" r:id="rId10"/>
    <p:sldId id="312" r:id="rId11"/>
    <p:sldId id="297" r:id="rId12"/>
    <p:sldId id="298" r:id="rId13"/>
    <p:sldId id="299" r:id="rId14"/>
    <p:sldId id="300" r:id="rId15"/>
    <p:sldId id="292" r:id="rId16"/>
    <p:sldId id="306" r:id="rId17"/>
    <p:sldId id="308" r:id="rId18"/>
    <p:sldId id="310" r:id="rId19"/>
    <p:sldId id="313" r:id="rId20"/>
    <p:sldId id="315" r:id="rId21"/>
    <p:sldId id="314" r:id="rId22"/>
    <p:sldId id="307" r:id="rId23"/>
    <p:sldId id="322" r:id="rId24"/>
    <p:sldId id="320" r:id="rId25"/>
    <p:sldId id="311" r:id="rId26"/>
    <p:sldId id="325" r:id="rId27"/>
    <p:sldId id="316" r:id="rId28"/>
    <p:sldId id="317" r:id="rId29"/>
    <p:sldId id="284" r:id="rId30"/>
    <p:sldId id="318" r:id="rId31"/>
    <p:sldId id="319" r:id="rId32"/>
    <p:sldId id="269" r:id="rId33"/>
    <p:sldId id="323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7C6"/>
    <a:srgbClr val="103350"/>
    <a:srgbClr val="0C75AC"/>
    <a:srgbClr val="0C4360"/>
    <a:srgbClr val="1B6872"/>
    <a:srgbClr val="002136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38" autoAdjust="0"/>
  </p:normalViewPr>
  <p:slideViewPr>
    <p:cSldViewPr snapToGrid="0">
      <p:cViewPr>
        <p:scale>
          <a:sx n="60" d="100"/>
          <a:sy n="60" d="100"/>
        </p:scale>
        <p:origin x="-124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Ресурсы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Проанализировано</c:v>
                </c:pt>
                <c:pt idx="1">
                  <c:v>Выявлено подозрительных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3706</c:v>
                </c:pt>
                <c:pt idx="1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287808"/>
        <c:axId val="185378304"/>
      </c:barChart>
      <c:catAx>
        <c:axId val="1852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85378304"/>
        <c:crosses val="autoZero"/>
        <c:auto val="1"/>
        <c:lblAlgn val="ctr"/>
        <c:lblOffset val="100"/>
        <c:noMultiLvlLbl val="0"/>
      </c:catAx>
      <c:valAx>
        <c:axId val="1853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28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88186428576589"/>
          <c:y val="0.37202866787633743"/>
          <c:w val="0.21799345076332771"/>
          <c:h val="9.7927209580329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>
        <c:manualLayout>
          <c:xMode val="edge"/>
          <c:yMode val="edge"/>
          <c:x val="0.35445216940383295"/>
          <c:y val="9.1834801484976247E-3"/>
        </c:manualLayout>
      </c:layout>
      <c:overlay val="0"/>
      <c:txPr>
        <a:bodyPr/>
        <a:lstStyle/>
        <a:p>
          <a:pPr>
            <a:defRPr sz="2400" b="1" i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159564852077376"/>
          <c:y val="0.5012206074402098"/>
          <c:w val="0.44822952291895596"/>
          <c:h val="0.498779392559790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-7.0789435036802822E-2"/>
                  <c:y val="9.149114408808042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38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030277559184315"/>
                  <c:y val="-3.947124847604861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52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4850910955312503E-2"/>
                  <c:y val="-8.9802323782032276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42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74118887839786"/>
                  <c:y val="6.1191625244591513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28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Заседания ГПС</c:v>
                </c:pt>
                <c:pt idx="1">
                  <c:v>Практика-ориентрованные семинары</c:v>
                </c:pt>
                <c:pt idx="2">
                  <c:v>Курсовые мероприятия в очно-заочной форме</c:v>
                </c:pt>
                <c:pt idx="3">
                  <c:v>Сопровождение практико-ориентированных семинаров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38</c:v>
                </c:pt>
                <c:pt idx="2">
                  <c:v>42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Охват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Заседания ГПС</c:v>
                </c:pt>
                <c:pt idx="1">
                  <c:v>Практика-ориентрованные семинары</c:v>
                </c:pt>
                <c:pt idx="2">
                  <c:v>Курсовые мероприятия в очно-заочной форме</c:v>
                </c:pt>
                <c:pt idx="3">
                  <c:v>Сопровождение практико-ориентированных семинаров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756</c:v>
                </c:pt>
                <c:pt idx="1">
                  <c:v>532</c:v>
                </c:pt>
                <c:pt idx="2">
                  <c:v>402</c:v>
                </c:pt>
                <c:pt idx="3">
                  <c:v>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6.6415715595573147E-2"/>
          <c:y val="8.3228904389125044E-2"/>
          <c:w val="0.88732996077103143"/>
          <c:h val="0.3950283024734666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bg1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403968784123282"/>
          <c:y val="0.31852232411324166"/>
          <c:w val="0.26464911704851279"/>
          <c:h val="0.561508798909886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Молодёжь Лангепаса предпочитает мероприятия: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6.4804051837270504E-2"/>
                  <c:y val="9.5478045481105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65,2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6682576015623823E-2"/>
                  <c:y val="-0.17163010691226324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1"/>
                        </a:solidFill>
                      </a:rPr>
                      <a:t>47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6819143700787356E-2"/>
                  <c:y val="-7.216780126642685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1"/>
                        </a:solidFill>
                      </a:rPr>
                      <a:t>44,3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946112204724375E-2"/>
                  <c:y val="0.14200430734539446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1"/>
                        </a:solidFill>
                      </a:rPr>
                      <a:t>37,4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Творческие</c:v>
                </c:pt>
                <c:pt idx="1">
                  <c:v>Образовательные</c:v>
                </c:pt>
                <c:pt idx="2">
                  <c:v>Спортивные</c:v>
                </c:pt>
                <c:pt idx="3">
                  <c:v>Интеллектуальные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0.65200000000000191</c:v>
                </c:pt>
                <c:pt idx="1">
                  <c:v>0.47000000000000008</c:v>
                </c:pt>
                <c:pt idx="2" formatCode="0.00%">
                  <c:v>0.443</c:v>
                </c:pt>
                <c:pt idx="3" formatCode="0.00%">
                  <c:v>0.37400000000000072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2800" dirty="0" smtClean="0"/>
              <a:t>Молодёжные мероприятия, которые запомнились больше всего в 2022 году:</a:t>
            </a:r>
          </a:p>
          <a:p>
            <a:pPr>
              <a:defRPr>
                <a:solidFill>
                  <a:schemeClr val="bg1"/>
                </a:solidFill>
              </a:defRPr>
            </a:pPr>
            <a:endParaRPr lang="ru-RU" sz="2800" dirty="0"/>
          </a:p>
        </c:rich>
      </c:tx>
      <c:layout>
        <c:manualLayout>
          <c:xMode val="edge"/>
          <c:yMode val="edge"/>
          <c:x val="0.11297793700611218"/>
          <c:y val="3.06556533904238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047918447451082"/>
          <c:y val="0.50020681358966168"/>
          <c:w val="0.22840443362425533"/>
          <c:h val="0.455138692693281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Молодёжь Лангепаса предпочитает мероприятия: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0053343280201172E-2"/>
                  <c:y val="7.672689347367348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28,7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2793515015954816E-2"/>
                  <c:y val="-0.12966444818358358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27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5116330159524777E-2"/>
                  <c:y val="-4.869835026721968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20,9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540447610783283E-2"/>
                  <c:y val="0.10756720493373277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19,1</a:t>
                    </a:r>
                    <a:r>
                      <a:rPr lang="en-US" sz="2000" dirty="0" smtClean="0"/>
                      <a:t>%</a:t>
                    </a:r>
                    <a:endParaRPr lang="en-US" sz="20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Рок - фестиваль</c:v>
                </c:pt>
                <c:pt idx="1">
                  <c:v>Фестиаваль "На ГазонЕ"</c:v>
                </c:pt>
                <c:pt idx="2">
                  <c:v>Интеллектуальный марафон для работающей молодежи</c:v>
                </c:pt>
                <c:pt idx="3">
                  <c:v>Фестиваль исторической реконструкции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0.28000000000000008</c:v>
                </c:pt>
                <c:pt idx="1">
                  <c:v>0.27</c:v>
                </c:pt>
                <c:pt idx="2" formatCode="0.00%">
                  <c:v>0.21000000000000021</c:v>
                </c:pt>
                <c:pt idx="3" formatCode="0.00%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9.9637361348183365E-2"/>
          <c:y val="0.20018271289111469"/>
          <c:w val="0.77325355073157864"/>
          <c:h val="0.25876026121252488"/>
        </c:manualLayout>
      </c:layout>
      <c:overlay val="0"/>
      <c:txPr>
        <a:bodyPr/>
        <a:lstStyle/>
        <a:p>
          <a:pPr>
            <a:defRPr sz="22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0.23389</cdr:x>
      <cdr:y>0.75075</cdr:y>
    </cdr:from>
    <cdr:to>
      <cdr:x>0.33473</cdr:x>
      <cdr:y>0.82482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5228" y="3941379"/>
          <a:ext cx="756745" cy="388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3706</a:t>
          </a:r>
          <a:endParaRPr lang="ru-RU" sz="20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C963BE-E818-41F7-9555-4F4B742E98AE}" type="datetime1">
              <a:rPr lang="ru-RU" smtClean="0"/>
              <a:pPr rtl="0"/>
              <a:t>09.01.2023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735222-6EEA-46CD-B936-E9E9D4B85411}" type="datetime1">
              <a:rPr lang="ru-RU" noProof="0" smtClean="0"/>
              <a:pPr rtl="0"/>
              <a:t>09.01.2023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6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8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Полилиния: фигура 14">
                <a:extLst>
                  <a:ext uri="{FF2B5EF4-FFF2-40B4-BE49-F238E27FC236}">
                    <a16:creationId xmlns=""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6" name="Полилиния: фигура 15">
                <a:extLst>
                  <a:ext uri="{FF2B5EF4-FFF2-40B4-BE49-F238E27FC236}">
                    <a16:creationId xmlns=""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7" name="Прямоугольный треугольник 16">
                <a:extLst>
                  <a:ext uri="{FF2B5EF4-FFF2-40B4-BE49-F238E27FC236}">
                    <a16:creationId xmlns=""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8" name="Прямоугольный треугольник 17">
                <a:extLst>
                  <a:ext uri="{FF2B5EF4-FFF2-40B4-BE49-F238E27FC236}">
                    <a16:creationId xmlns=""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9" name="Прямоугольный треугольник 18">
                <a:extLst>
                  <a:ext uri="{FF2B5EF4-FFF2-40B4-BE49-F238E27FC236}">
                    <a16:creationId xmlns=""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  <p:sp>
          <p:nvSpPr>
            <p:cNvPr id="9" name="Полилиния: Фигура 12">
              <a:extLst>
                <a:ext uri="{FF2B5EF4-FFF2-40B4-BE49-F238E27FC236}">
                  <a16:creationId xmlns=""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1" name="Полилиния: Фигура 12">
              <a:extLst>
                <a:ext uri="{FF2B5EF4-FFF2-40B4-BE49-F238E27FC236}">
                  <a16:creationId xmlns=""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Полилиния: Фигура 12">
                <a:extLst>
                  <a:ext uri="{FF2B5EF4-FFF2-40B4-BE49-F238E27FC236}">
                    <a16:creationId xmlns=""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  <p:sp>
            <p:nvSpPr>
              <p:cNvPr id="14" name="Полилиния: Фигура 12">
                <a:extLst>
                  <a:ext uri="{FF2B5EF4-FFF2-40B4-BE49-F238E27FC236}">
                    <a16:creationId xmlns=""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0" name="Рисунок 8">
            <a:extLst>
              <a:ext uri="{FF2B5EF4-FFF2-40B4-BE49-F238E27FC236}">
                <a16:creationId xmlns=""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=""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=""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=""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=""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Текст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=""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=""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=""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=""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раздел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  <p:sp>
        <p:nvSpPr>
          <p:cNvPr id="36" name="Текст 22">
            <a:extLst>
              <a:ext uri="{FF2B5EF4-FFF2-40B4-BE49-F238E27FC236}">
                <a16:creationId xmlns=""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2">
            <a:extLst>
              <a:ext uri="{FF2B5EF4-FFF2-40B4-BE49-F238E27FC236}">
                <a16:creationId xmlns=""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и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6" name="Текст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ru-RU" noProof="0"/>
              <a:t>Вставка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1" name="Текст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олилиния: фигура 9">
            <a:extLst>
              <a:ext uri="{FF2B5EF4-FFF2-40B4-BE49-F238E27FC236}">
                <a16:creationId xmlns=""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7">
            <a:extLst>
              <a:ext uri="{FF2B5EF4-FFF2-40B4-BE49-F238E27FC236}">
                <a16:creationId xmlns=""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1" name="Полилиния: фигура 11">
            <a:extLst>
              <a:ext uri="{FF2B5EF4-FFF2-40B4-BE49-F238E27FC236}">
                <a16:creationId xmlns=""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олилиния: Фигура 7">
            <a:extLst>
              <a:ext uri="{FF2B5EF4-FFF2-40B4-BE49-F238E27FC236}">
                <a16:creationId xmlns=""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Полилиния: Фигура 15">
              <a:extLst>
                <a:ext uri="{FF2B5EF4-FFF2-40B4-BE49-F238E27FC236}">
                  <a16:creationId xmlns=""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6" name="Полилиния: Фигура 16">
              <a:extLst>
                <a:ext uri="{FF2B5EF4-FFF2-40B4-BE49-F238E27FC236}">
                  <a16:creationId xmlns=""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олилиния: Фигура 23">
            <a:extLst>
              <a:ext uri="{FF2B5EF4-FFF2-40B4-BE49-F238E27FC236}">
                <a16:creationId xmlns=""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Номер слайда 4">
            <a:extLst>
              <a:ext uri="{FF2B5EF4-FFF2-40B4-BE49-F238E27FC236}">
                <a16:creationId xmlns=""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Прямоугольный треугольник 16">
              <a:extLst>
                <a:ext uri="{FF2B5EF4-FFF2-40B4-BE49-F238E27FC236}">
                  <a16:creationId xmlns=""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ый треугольник 17">
              <a:extLst>
                <a:ext uri="{FF2B5EF4-FFF2-40B4-BE49-F238E27FC236}">
                  <a16:creationId xmlns=""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ый треугольник 18">
              <a:extLst>
                <a:ext uri="{FF2B5EF4-FFF2-40B4-BE49-F238E27FC236}">
                  <a16:creationId xmlns=""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ru-RU" noProof="0"/>
              <a:t>Спасибо!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ый треугольник 9">
            <a:extLst>
              <a:ext uri="{FF2B5EF4-FFF2-40B4-BE49-F238E27FC236}">
                <a16:creationId xmlns=""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=""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=""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=""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Дополнительный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=""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Заголовок раздела 01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Номер слайда 4">
            <a:extLst>
              <a:ext uri="{FF2B5EF4-FFF2-40B4-BE49-F238E27FC236}">
                <a16:creationId xmlns=""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ru-RU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Цитата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=""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Текст 4">
            <a:extLst>
              <a:ext uri="{FF2B5EF4-FFF2-40B4-BE49-F238E27FC236}">
                <a16:creationId xmlns=""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7" name="Объект 3">
            <a:extLst>
              <a:ext uri="{FF2B5EF4-FFF2-40B4-BE49-F238E27FC236}">
                <a16:creationId xmlns=""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8" name="Объект 5">
            <a:extLst>
              <a:ext uri="{FF2B5EF4-FFF2-40B4-BE49-F238E27FC236}">
                <a16:creationId xmlns=""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Прямоугольник: Усеченный угол 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3" name="Прямоугольник: Усеченный угол 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1" name="Объект 3">
            <a:extLst>
              <a:ext uri="{FF2B5EF4-FFF2-40B4-BE49-F238E27FC236}">
                <a16:creationId xmlns=""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9">
            <a:extLst>
              <a:ext uri="{FF2B5EF4-FFF2-40B4-BE49-F238E27FC236}">
                <a16:creationId xmlns=""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17">
            <a:extLst>
              <a:ext uri="{FF2B5EF4-FFF2-40B4-BE49-F238E27FC236}">
                <a16:creationId xmlns=""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9" name="Полилиния: фигура 11">
            <a:extLst>
              <a:ext uri="{FF2B5EF4-FFF2-40B4-BE49-F238E27FC236}">
                <a16:creationId xmlns=""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олилиния: Фигура 7">
            <a:extLst>
              <a:ext uri="{FF2B5EF4-FFF2-40B4-BE49-F238E27FC236}">
                <a16:creationId xmlns=""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>
                <a:latin typeface="+mj-lt"/>
              </a:rPr>
              <a:t>Образец 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Полилиния: Фигура 15">
              <a:extLst>
                <a:ext uri="{FF2B5EF4-FFF2-40B4-BE49-F238E27FC236}">
                  <a16:creationId xmlns=""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Полилиния: Фигура 16">
              <a:extLst>
                <a:ext uri="{FF2B5EF4-FFF2-40B4-BE49-F238E27FC236}">
                  <a16:creationId xmlns=""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Прямоугольник: Усеченный угол 18">
              <a:extLst>
                <a:ext uri="{FF2B5EF4-FFF2-40B4-BE49-F238E27FC236}">
                  <a16:creationId xmlns=""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ru-RU" noProof="0"/>
            </a:p>
          </p:txBody>
        </p:sp>
        <p:sp>
          <p:nvSpPr>
            <p:cNvPr id="17" name="Прямоугольник: Усеченный угол 2">
              <a:extLst>
                <a:ext uri="{FF2B5EF4-FFF2-40B4-BE49-F238E27FC236}">
                  <a16:creationId xmlns=""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8" name="Полилиния: Фигура 23">
            <a:extLst>
              <a:ext uri="{FF2B5EF4-FFF2-40B4-BE49-F238E27FC236}">
                <a16:creationId xmlns=""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Номер слайда 4">
            <a:extLst>
              <a:ext uri="{FF2B5EF4-FFF2-40B4-BE49-F238E27FC236}">
                <a16:creationId xmlns=""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783" y="1043396"/>
            <a:ext cx="10228217" cy="3749040"/>
          </a:xfrm>
        </p:spPr>
        <p:txBody>
          <a:bodyPr rtlCol="0"/>
          <a:lstStyle/>
          <a:p>
            <a:pPr rtl="0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Итоги работы за 2022 год и перспективные планы деятельности Центра по работе с детьми и молодёжью «Фортуна» в 2023 году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544" y="5485094"/>
            <a:ext cx="7077456" cy="868680"/>
          </a:xfrm>
        </p:spPr>
        <p:txBody>
          <a:bodyPr rtlCol="0">
            <a:noAutofit/>
          </a:bodyPr>
          <a:lstStyle/>
          <a:p>
            <a:pPr marL="0" indent="0" algn="r" rtl="0">
              <a:buNone/>
            </a:pPr>
            <a:r>
              <a:rPr lang="ru-RU" sz="2000" b="1" i="1" dirty="0" smtClean="0"/>
              <a:t>Докладчик: директор ЛГ МАУ «Фортуна»</a:t>
            </a:r>
          </a:p>
          <a:p>
            <a:pPr marL="0" indent="0" algn="r" rtl="0">
              <a:buNone/>
            </a:pPr>
            <a:r>
              <a:rPr lang="ru-RU" sz="2000" b="1" i="1" dirty="0" smtClean="0"/>
              <a:t>Е.П.Кривец</a:t>
            </a:r>
            <a:endParaRPr lang="ru-RU" sz="2000" b="1" i="1" dirty="0"/>
          </a:p>
        </p:txBody>
      </p:sp>
      <p:pic>
        <p:nvPicPr>
          <p:cNvPr id="4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40000" contrast="40000"/>
          </a:blip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483" y="2203766"/>
            <a:ext cx="4761186" cy="1352934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Ксения Александровна Чащина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Актив: 8 человек</a:t>
            </a:r>
          </a:p>
          <a:p>
            <a:pPr rtl="0"/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228850" y="304800"/>
            <a:ext cx="9220200" cy="859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Медиа - волонтеры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1" name="Рисунок 10" descr="nfhQCgWFEi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76" y="3758499"/>
            <a:ext cx="2767853" cy="2767853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399783" y="6250382"/>
            <a:ext cx="587501" cy="39448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photo_2022-12-27_17-11-4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7"/>
          <a:stretch>
            <a:fillRect/>
          </a:stretch>
        </p:blipFill>
        <p:spPr>
          <a:xfrm>
            <a:off x="4146931" y="1678675"/>
            <a:ext cx="7508257" cy="456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19100"/>
            <a:ext cx="9105900" cy="116385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 smtClean="0">
                <a:latin typeface="+mn-lt"/>
              </a:rPr>
              <a:t>Волонтеры 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городской среды</a:t>
            </a:r>
            <a:endParaRPr lang="ru-RU" sz="4400" dirty="0">
              <a:latin typeface="+mn-lt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604499" y="6255698"/>
            <a:ext cx="587501" cy="39448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TRK_98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177" y="1733797"/>
            <a:ext cx="6207823" cy="413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33797"/>
            <a:ext cx="6234071" cy="415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1887766" y="5483246"/>
            <a:ext cx="8923283" cy="418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i="1" spc="300" dirty="0" smtClean="0">
                <a:cs typeface="Arial" panose="020B0604020202020204" pitchFamily="34" charset="0"/>
              </a:rPr>
              <a:t>40 </a:t>
            </a:r>
            <a:r>
              <a:rPr lang="ru-RU" sz="2000" b="1" i="1" spc="300" dirty="0" smtClean="0">
                <a:cs typeface="Arial" panose="020B0604020202020204" pitchFamily="34" charset="0"/>
              </a:rPr>
              <a:t>волонтеров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69" y="0"/>
            <a:ext cx="11474231" cy="1301641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 smtClean="0">
                <a:solidFill>
                  <a:schemeClr val="bg1"/>
                </a:solidFill>
                <a:latin typeface="+mn-lt"/>
              </a:rPr>
              <a:t>Отдел профилактики асоциального поведения среди детей и молодёжи</a:t>
            </a: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 descr="2022-06-08_14064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2261" y="1678812"/>
            <a:ext cx="6910552" cy="419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-2" y="1460310"/>
            <a:ext cx="5131560" cy="539769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3200" dirty="0" smtClean="0">
                <a:cs typeface="Times New Roman" pitchFamily="18" charset="0"/>
              </a:rPr>
              <a:t>Индивидуальная профилактическая работа с несовершеннолетними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3200" dirty="0" smtClean="0"/>
              <a:t>Консультативные услуги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3200" dirty="0" smtClean="0"/>
              <a:t>Правовое воспитание</a:t>
            </a:r>
          </a:p>
          <a:p>
            <a:endParaRPr lang="ru-RU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1923392" y="6267018"/>
            <a:ext cx="8923283" cy="370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i="1" spc="300" dirty="0" smtClean="0">
                <a:cs typeface="Arial" panose="020B0604020202020204" pitchFamily="34" charset="0"/>
              </a:rPr>
              <a:t>Проведено 35 мероприятий с охватом 2 173 человек</a:t>
            </a: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080" y="6315075"/>
            <a:ext cx="555950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12</a:t>
            </a:fld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7558" y="0"/>
            <a:ext cx="10054442" cy="274320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Рейды совместно с ОВД,  КЦСОН в рамках комплексных оперативно-профилактических мероприятий «Защита», «Здоровье», «Подросток»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26626" name="AutoShape 2" descr="https://sun9-34.userapi.com/impg/oBm1LHQl0wVf2mwESj11SBY-RWc1Cnf-ijlfcw/ap8afKsP2zQ.jpg?size=1280x960&amp;quality=96&amp;sign=48733975f347e9c095ebcdbcc56b7511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ap8afKsP2zQ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50" y="2766950"/>
            <a:ext cx="5106390" cy="382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oG-qya52xu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420" y="2743200"/>
            <a:ext cx="5702384" cy="380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7809" y="6315076"/>
            <a:ext cx="495869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13</a:t>
            </a:fld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017" y="1245476"/>
            <a:ext cx="8773015" cy="2659598"/>
          </a:xfrm>
        </p:spPr>
        <p:txBody>
          <a:bodyPr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Отдел по организации и проведению культурно-массовых и досуговых мероприятий 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2914058" y="4330247"/>
            <a:ext cx="8923283" cy="3702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i="1" spc="300" dirty="0" smtClean="0">
                <a:cs typeface="Arial" panose="020B0604020202020204" pitchFamily="34" charset="0"/>
              </a:rPr>
              <a:t>Проведено 52 мероприятия с охватом 5 755 человек</a:t>
            </a: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409528" y="6274132"/>
            <a:ext cx="587429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3074" name="Picture 2" descr="Z:\MediaCenter\2022\06_июнь\0624-25_День молодёжи\Фото\05_Бегемот\под облаками\20-50-55_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3451" y="2758966"/>
            <a:ext cx="6148550" cy="409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Z:\MediaCenter\2022\06_июнь\0624-25_День молодёжи\Фото\05_Бегемот\под облаками\20-26-56_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24902" cy="408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6505902" y="1413159"/>
            <a:ext cx="5686098" cy="10252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Рок</a:t>
            </a:r>
            <a:r>
              <a:rPr kumimoji="0" lang="ru-RU" sz="4800" b="1" i="0" u="none" strike="noStrike" kern="1200" cap="none" spc="-7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– фестиваль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-254383" y="4955148"/>
            <a:ext cx="6423956" cy="7309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«Под</a:t>
            </a:r>
            <a:r>
              <a:rPr kumimoji="0" lang="ru-RU" sz="4800" b="1" i="0" u="none" strike="noStrike" kern="1200" cap="none" spc="-7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облаками»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659162" y="6492875"/>
            <a:ext cx="532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MediaCenter\2022\06_июнь\0624-25_День молодёжи\Фото\05_Бегемот\под облаками\20-21-14_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9627" cy="431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Z:\MediaCenter\2022\06_июнь\0624-25_День молодёжи\Фото\05_Бегемот\под облаками\19-51-51_3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810" y="2375338"/>
            <a:ext cx="5722190" cy="381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080" y="6315075"/>
            <a:ext cx="542302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16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6kzdoIH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955" y="2194560"/>
            <a:ext cx="6390233" cy="42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6" name="Picture 2" descr="https://sun9-36.userapi.com/impg/pbepJq07FPdUH9uYtqMb8nlcjCvr4lHM8R0nLg/Z6ACPDATspk.jpg?size=1280x853&amp;quality=95&amp;sign=64dacaa58fb5cc0e0e1b7cd303c75521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8989" cy="397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6348246" y="645902"/>
            <a:ext cx="5686098" cy="10252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-70" dirty="0" smtClean="0">
                <a:solidFill>
                  <a:schemeClr val="bg1"/>
                </a:solidFill>
                <a:ea typeface="+mj-ea"/>
                <a:cs typeface="+mj-cs"/>
              </a:rPr>
              <a:t>Ф</a:t>
            </a:r>
            <a:r>
              <a:rPr kumimoji="0" lang="ru-RU" sz="4800" b="1" i="0" u="none" strike="noStrike" kern="1200" cap="none" spc="-7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естиваль</a:t>
            </a:r>
            <a:r>
              <a:rPr kumimoji="0" lang="ru-RU" sz="4800" b="1" i="0" u="none" strike="noStrike" kern="1200" cap="none" spc="-7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для молодых семей  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136633" y="4723917"/>
            <a:ext cx="5686098" cy="10252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«На</a:t>
            </a:r>
            <a:r>
              <a:rPr kumimoji="0" lang="ru-RU" sz="4800" b="1" i="0" u="none" strike="noStrike" kern="1200" cap="none" spc="-7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газоне»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492875"/>
            <a:ext cx="601077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17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_e4O1WFVxQ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5" y="543171"/>
            <a:ext cx="5690743" cy="379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uqlEWTv-d-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627" y="2324675"/>
            <a:ext cx="5785373" cy="385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23" y="6315075"/>
            <a:ext cx="564107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18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149" y="945930"/>
            <a:ext cx="9298534" cy="1661115"/>
          </a:xfrm>
        </p:spPr>
        <p:txBody>
          <a:bodyPr rtlCol="0"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Центр национальных культур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3352800" y="3318116"/>
            <a:ext cx="8660524" cy="6758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i="1" spc="300" dirty="0" smtClean="0">
                <a:cs typeface="Arial" panose="020B0604020202020204" pitchFamily="34" charset="0"/>
              </a:rPr>
              <a:t>19 национальных организаций и 2 самодеятельных  национальных творческих коллектива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395882" y="6274132"/>
            <a:ext cx="587429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vVB_OfUKy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689" y="1719617"/>
            <a:ext cx="4524234" cy="452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https://sun9-80.userapi.com/impf/c633518/v633518586/1f198/87x8tw4Z74g.jpg?size=545x1080&amp;quality=96&amp;sign=fad8472bdee6c9b58877d961ad12e215&amp;type=alb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756" y="293472"/>
            <a:ext cx="5036024" cy="629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cropped-fortuna-logo-e16224608198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617853" y="6294603"/>
            <a:ext cx="406400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0473" y="6301806"/>
            <a:ext cx="532838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20</a:t>
            </a:fld>
            <a:endParaRPr lang="ru-RU" sz="2000" b="1" dirty="0">
              <a:latin typeface="+mn-lt"/>
            </a:endParaRPr>
          </a:p>
        </p:txBody>
      </p:sp>
      <p:pic>
        <p:nvPicPr>
          <p:cNvPr id="1026" name="Picture 2" descr="C:\Users\1\Desktop\2G8O64lpga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80" y="549013"/>
            <a:ext cx="11464119" cy="550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доклад\Акция в поддержку русского солдата\y7sOk_-13jDuFrgH2BCz3XcOGXRmuKKYgixFdtkzjUX7h4NLhW39L0xA2KfrksusXOhUXrcezyCL9nAcwlXSnS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13101" cy="423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Ксения\Desktop\доклад\Флаг шоу\nEEUIW-T1FKZoueEcmw1ZQ2uxWNl72aoZhvQuM2yu1f4ZULamVyk7PbayaIb2nY2YKyfIrcY4sAzJMLz-W2jlRb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117" y="2112580"/>
            <a:ext cx="6389883" cy="425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5881" y="6438283"/>
            <a:ext cx="546486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21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1660635" y="0"/>
            <a:ext cx="10531365" cy="26595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Отдел организации отдыха и занятости детей, подростков и молодёжи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Содержимое 3" descr="cropped-fortuna-logo-e16224608198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051" y="6315075"/>
            <a:ext cx="587429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22</a:t>
            </a:fld>
            <a:endParaRPr lang="ru-RU" sz="2000" b="1" dirty="0">
              <a:latin typeface="+mn-lt"/>
            </a:endParaRPr>
          </a:p>
        </p:txBody>
      </p:sp>
      <p:pic>
        <p:nvPicPr>
          <p:cNvPr id="3074" name="Picture 2" descr="C:\Users\1\Desktop\e705a983458fb8b55556fb33001333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420" y="2482804"/>
            <a:ext cx="6687403" cy="4170244"/>
          </a:xfrm>
          <a:prstGeom prst="rect">
            <a:avLst/>
          </a:prstGeom>
          <a:noFill/>
        </p:spPr>
      </p:pic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1771650" y="2114549"/>
            <a:ext cx="8629650" cy="457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Трудоустроено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630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подростков 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88679" y="6315075"/>
            <a:ext cx="484875" cy="372328"/>
          </a:xfrm>
        </p:spPr>
        <p:txBody>
          <a:bodyPr/>
          <a:lstStyle/>
          <a:p>
            <a:pPr rtl="0"/>
            <a:fld id="{C263D6C4-4840-40CC-AC84-17E24B3B7BDE}" type="slidenum">
              <a:rPr lang="ru-RU" sz="2000" b="1" noProof="0" smtClean="0"/>
              <a:pPr rtl="0"/>
              <a:t>23</a:t>
            </a:fld>
            <a:endParaRPr lang="ru-RU" b="1" noProof="0" dirty="0"/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1660635" y="0"/>
            <a:ext cx="10531365" cy="26595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Отдел организации отдыха и занятости детей, подростков и молодёжи</a:t>
            </a:r>
            <a:endParaRPr kumimoji="0" lang="ru-RU" sz="4800" b="1" i="0" u="none" strike="noStrike" kern="1200" cap="none" spc="-7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pic>
        <p:nvPicPr>
          <p:cNvPr id="8" name="Picture 2" descr="C:\Users\1\Desktop\image-9-edited-1536x86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2" y="3086100"/>
            <a:ext cx="6086904" cy="342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232011" y="2328652"/>
            <a:ext cx="6073255" cy="6056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Выездной отдых в каникулярный период: 144 человека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muikezGqjTU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9982" y="2367650"/>
            <a:ext cx="5463654" cy="273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693" y="0"/>
            <a:ext cx="9535886" cy="1389413"/>
          </a:xfrm>
        </p:spPr>
        <p:txBody>
          <a:bodyPr/>
          <a:lstStyle/>
          <a:p>
            <a:pPr algn="ctr"/>
            <a:r>
              <a:rPr lang="ru-RU" sz="4800" dirty="0" smtClean="0">
                <a:latin typeface="+mn-lt"/>
              </a:rPr>
              <a:t>Отдел информационных ресурсов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356620" y="1543792"/>
          <a:ext cx="6119890" cy="531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699" y="6315075"/>
            <a:ext cx="573781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24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vVB_OfUKy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208" y="1957298"/>
            <a:ext cx="3201146" cy="320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0" y="4572410"/>
            <a:ext cx="6648994" cy="5648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Более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330 новостных публикаций на официальном сайте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"/>
          <a:stretch>
            <a:fillRect/>
          </a:stretch>
        </p:blipFill>
        <p:spPr bwMode="auto">
          <a:xfrm>
            <a:off x="0" y="1870364"/>
            <a:ext cx="6649932" cy="253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6080889" y="5352872"/>
            <a:ext cx="6111111" cy="882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социальной сети </a:t>
            </a:r>
            <a:r>
              <a:rPr kumimoji="0" lang="ru-RU" sz="2000" b="1" i="1" u="none" strike="noStrike" kern="1200" cap="none" spc="30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ВКонтакте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еженедельно публикуется от 7 информационных записей</a:t>
            </a:r>
            <a:endParaRPr kumimoji="0" lang="ru-RU" sz="2000" b="1" i="1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6925" y="0"/>
            <a:ext cx="10375075" cy="1353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Отдел информационных ресурсов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Содержимое 3" descr="cropped-fortuna-logo-e16224608198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051" y="6315075"/>
            <a:ext cx="587429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25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548" y="0"/>
            <a:ext cx="10434452" cy="2481943"/>
          </a:xfrm>
        </p:spPr>
        <p:txBody>
          <a:bodyPr rtlCol="0"/>
          <a:lstStyle/>
          <a:p>
            <a:pPr algn="ctr"/>
            <a:r>
              <a:rPr lang="ru-RU" sz="4800" dirty="0" smtClean="0">
                <a:latin typeface="+mn-lt"/>
              </a:rPr>
              <a:t>Опрос молодежной аудитории на тему: Востребованные мероприятия для молодежной аудитории 18+</a:t>
            </a:r>
            <a:endParaRPr lang="ru-RU" sz="48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2921063"/>
          <a:ext cx="1219200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3" descr="cropped-fortuna-logo-e16224608198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346" y="6315075"/>
            <a:ext cx="560134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26</a:t>
            </a:fld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3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41935" y="1140740"/>
          <a:ext cx="11550065" cy="553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342858" cy="1698171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315075"/>
            <a:ext cx="505543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27</a:t>
            </a:fld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2694" y="360047"/>
            <a:ext cx="11214100" cy="590931"/>
          </a:xfrm>
        </p:spPr>
        <p:txBody>
          <a:bodyPr/>
          <a:lstStyle/>
          <a:p>
            <a:pPr algn="ctr"/>
            <a:r>
              <a:rPr lang="ru-RU" sz="3600" dirty="0" smtClean="0">
                <a:latin typeface="+mn-lt"/>
              </a:rPr>
              <a:t>Я мечтаю о проведении в городе …</a:t>
            </a:r>
            <a:endParaRPr lang="ru-RU" sz="3600" dirty="0">
              <a:latin typeface="+mn-lt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8"/>
          </p:nvPr>
        </p:nvSpPr>
        <p:spPr>
          <a:xfrm>
            <a:off x="218505" y="4783345"/>
            <a:ext cx="3396343" cy="1463040"/>
          </a:xfrm>
        </p:spPr>
        <p:txBody>
          <a:bodyPr/>
          <a:lstStyle/>
          <a:p>
            <a:r>
              <a:rPr lang="ru-RU" sz="2000" b="1" dirty="0" smtClean="0"/>
              <a:t>Фестивали -  концерты</a:t>
            </a:r>
          </a:p>
          <a:p>
            <a:r>
              <a:rPr lang="ru-RU" sz="2000" b="1" dirty="0" smtClean="0"/>
              <a:t>(рок, рэп, брейк – данс)</a:t>
            </a:r>
            <a:endParaRPr lang="ru-RU" sz="2000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0"/>
          </p:nvPr>
        </p:nvSpPr>
        <p:spPr>
          <a:xfrm>
            <a:off x="3845479" y="4762005"/>
            <a:ext cx="3966357" cy="2095995"/>
          </a:xfrm>
        </p:spPr>
        <p:txBody>
          <a:bodyPr/>
          <a:lstStyle/>
          <a:p>
            <a:r>
              <a:rPr lang="ru-RU" sz="2000" b="1" dirty="0" smtClean="0"/>
              <a:t>Фестивали различного направления</a:t>
            </a:r>
          </a:p>
          <a:p>
            <a:r>
              <a:rPr lang="ru-RU" sz="2000" b="1" dirty="0" smtClean="0"/>
              <a:t>(театральной, культуры народов России , танцевального фестиваля, Стрит – арт)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2"/>
          </p:nvPr>
        </p:nvSpPr>
        <p:spPr>
          <a:xfrm>
            <a:off x="8467461" y="4772160"/>
            <a:ext cx="3178629" cy="1463040"/>
          </a:xfrm>
        </p:spPr>
        <p:txBody>
          <a:bodyPr/>
          <a:lstStyle/>
          <a:p>
            <a:r>
              <a:rPr lang="ru-RU" sz="2000" b="1" dirty="0" smtClean="0"/>
              <a:t>Интеллектуальный марафон и квесты для работающей молодёжи</a:t>
            </a:r>
          </a:p>
        </p:txBody>
      </p:sp>
      <p:pic>
        <p:nvPicPr>
          <p:cNvPr id="1032" name="Picture 8" descr="https://sun9-77.userapi.com/impg/JmvprkmDmS--qO0lJbZqN8mjD5dvgEG_wrH31Q/t78uzRmotOU.jpg?size=1280x853&amp;quality=95&amp;sign=f8683fb370cc97be94faaa0ccf93d136&amp;type=album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203" y="1568895"/>
            <a:ext cx="3384646" cy="3085054"/>
          </a:xfrm>
          <a:prstGeom prst="rect">
            <a:avLst/>
          </a:prstGeom>
          <a:noFill/>
        </p:spPr>
      </p:pic>
      <p:pic>
        <p:nvPicPr>
          <p:cNvPr id="1033" name="Picture 9" descr="Z:\MediaCenter\2022\06_июнь\0624-25_День молодёжи\Фото\05_Бегемот\Голос улиц\19-00-28_21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55" y="1613995"/>
            <a:ext cx="3001072" cy="3001072"/>
          </a:xfrm>
          <a:prstGeom prst="rect">
            <a:avLst/>
          </a:prstGeom>
          <a:noFill/>
        </p:spPr>
      </p:pic>
      <p:pic>
        <p:nvPicPr>
          <p:cNvPr id="10" name="Содержимое 3" descr="cropped-fortuna-logo-e16224608198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3125336" cy="1587670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585" y="6315075"/>
            <a:ext cx="491895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28</a:t>
            </a:fld>
            <a:endParaRPr lang="ru-RU" sz="2000" b="1" dirty="0">
              <a:latin typeface="+mn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11940" y="3821373"/>
            <a:ext cx="504967" cy="13649"/>
          </a:xfrm>
          <a:prstGeom prst="line">
            <a:avLst/>
          </a:prstGeom>
          <a:ln w="76200">
            <a:solidFill>
              <a:srgbClr val="1033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2" descr="C:\Users\1\Desktop\IMG_95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507" y="1559177"/>
            <a:ext cx="4394580" cy="3176596"/>
          </a:xfrm>
          <a:prstGeom prst="rect">
            <a:avLst/>
          </a:prstGeom>
          <a:noFill/>
          <a:ln w="38100">
            <a:solidFill>
              <a:srgbClr val="63B7C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607" y="901337"/>
            <a:ext cx="8151222" cy="5277394"/>
          </a:xfrm>
        </p:spPr>
        <p:txBody>
          <a:bodyPr rtlCol="0"/>
          <a:lstStyle/>
          <a:p>
            <a:pPr algn="ctr" rtl="0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pic>
        <p:nvPicPr>
          <p:cNvPr id="3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301" y="418401"/>
            <a:ext cx="9335069" cy="143301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 smtClean="0">
                <a:latin typeface="+mn-lt"/>
              </a:rPr>
              <a:t>Местное отделение всероссийского  общественного движения «Волонтеры Победы»</a:t>
            </a:r>
            <a:endParaRPr lang="ru-RU" sz="44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080" y="6315075"/>
            <a:ext cx="406400" cy="365125"/>
          </a:xfrm>
        </p:spPr>
        <p:txBody>
          <a:bodyPr rtlCol="0"/>
          <a:lstStyle/>
          <a:p>
            <a:pPr rtl="0"/>
            <a:fld id="{CCBB2BBA-FF94-4047-A036-E8D6281E0BBD}" type="slidenum">
              <a:rPr lang="ru-RU" sz="2000" b="1" smtClean="0">
                <a:latin typeface="+mn-lt"/>
              </a:rPr>
              <a:pPr rtl="0"/>
              <a:t>3</a:t>
            </a:fld>
            <a:endParaRPr lang="ru-RU" sz="2000" b="1" dirty="0">
              <a:latin typeface="+mn-lt"/>
            </a:endParaRPr>
          </a:p>
        </p:txBody>
      </p:sp>
      <p:pic>
        <p:nvPicPr>
          <p:cNvPr id="6" name="Рисунок 5" descr="jgvr00JAaN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75" y="3918260"/>
            <a:ext cx="2703258" cy="2703258"/>
          </a:xfrm>
          <a:prstGeom prst="rect">
            <a:avLst/>
          </a:prstGeom>
        </p:spPr>
      </p:pic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 txBox="1">
            <a:spLocks/>
          </p:cNvSpPr>
          <p:nvPr/>
        </p:nvSpPr>
        <p:spPr>
          <a:xfrm>
            <a:off x="315310" y="1939159"/>
            <a:ext cx="5770179" cy="206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Руководитель:</a:t>
            </a: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buClr>
                <a:schemeClr val="accent2"/>
              </a:buClr>
              <a:defRPr/>
            </a:pPr>
            <a:r>
              <a:rPr kumimoji="0" lang="ru-RU" sz="2000" b="1" i="1" u="none" strike="noStrike" kern="1200" cap="none" spc="3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Екатерина </a:t>
            </a:r>
            <a:r>
              <a:rPr lang="ru-RU" sz="2000" b="1" i="1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 Михайлова</a:t>
            </a:r>
            <a:endParaRPr kumimoji="0" lang="ru-RU" sz="2000" b="1" i="1" u="none" strike="noStrike" kern="1200" cap="none" spc="30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i="1" spc="30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Школьные и студенческие отряды</a:t>
            </a:r>
            <a:r>
              <a:rPr lang="ru-RU" sz="2000" b="1" i="1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ru-RU" sz="2000" b="1" i="1" spc="300" baseline="0" dirty="0" smtClean="0">
                <a:solidFill>
                  <a:schemeClr val="bg1"/>
                </a:solidFill>
                <a:cs typeface="Arial" panose="020B0604020202020204" pitchFamily="34" charset="0"/>
              </a:rPr>
              <a:t>130 человек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i="1" spc="300" dirty="0" smtClean="0">
                <a:solidFill>
                  <a:schemeClr val="bg1"/>
                </a:solidFill>
                <a:cs typeface="Arial" panose="020B0604020202020204" pitchFamily="34" charset="0"/>
              </a:rPr>
              <a:t>Актив: 6 человек</a:t>
            </a:r>
            <a:endParaRPr lang="ru-RU" sz="2000" b="1" i="1" spc="300" baseline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1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62" name="Picture 2" descr="https://sun9-77.userapi.com/impg/gipgBuxyJgkLIplVlv8FZwC-5eBRFikaE_o9gQ/lVIWmJG3QEI.jpg?size=1280x960&amp;quality=95&amp;sign=3ca60a25f002b383fe4261660e776093&amp;type=albu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304" y="2049517"/>
            <a:ext cx="6032937" cy="452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783" y="1043396"/>
            <a:ext cx="10228217" cy="3749040"/>
          </a:xfrm>
        </p:spPr>
        <p:txBody>
          <a:bodyPr rtlCol="0"/>
          <a:lstStyle/>
          <a:p>
            <a:pPr rtl="0"/>
            <a:r>
              <a:rPr lang="ru-RU" sz="4800" dirty="0" smtClean="0">
                <a:solidFill>
                  <a:schemeClr val="bg1"/>
                </a:solidFill>
                <a:latin typeface="+mn-lt"/>
              </a:rPr>
              <a:t>Итоги работы за 2022 год и перспективные планы деятельности Центра по работе с детьми и молодёжью «Фортуна» в 2023 году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544" y="5485094"/>
            <a:ext cx="7077456" cy="868680"/>
          </a:xfrm>
        </p:spPr>
        <p:txBody>
          <a:bodyPr rtlCol="0">
            <a:noAutofit/>
          </a:bodyPr>
          <a:lstStyle/>
          <a:p>
            <a:pPr marL="0" indent="0" algn="r" rtl="0">
              <a:buNone/>
            </a:pPr>
            <a:r>
              <a:rPr lang="ru-RU" sz="2000" b="1" i="1" dirty="0" smtClean="0"/>
              <a:t>Докладчик: директор ЛГ МАУ «Фортуна»</a:t>
            </a:r>
          </a:p>
          <a:p>
            <a:pPr marL="0" indent="0" algn="r" rtl="0">
              <a:buNone/>
            </a:pPr>
            <a:r>
              <a:rPr lang="ru-RU" sz="2000" b="1" i="1" dirty="0" smtClean="0"/>
              <a:t>Е.П.Кривец</a:t>
            </a:r>
            <a:endParaRPr lang="ru-RU" sz="2000" b="1" i="1" dirty="0"/>
          </a:p>
        </p:txBody>
      </p:sp>
      <p:pic>
        <p:nvPicPr>
          <p:cNvPr id="4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17" y="1989013"/>
            <a:ext cx="4146331" cy="2346504"/>
          </a:xfrm>
        </p:spPr>
        <p:txBody>
          <a:bodyPr rtlCol="0"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Эмилия  Ишкильдина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Школьные и студенческие отряды: 258 человек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Актив: 15 человек</a:t>
            </a:r>
          </a:p>
          <a:p>
            <a:pPr lvl="0" algn="ctr">
              <a:defRPr/>
            </a:pPr>
            <a:endParaRPr lang="ru-RU" sz="2000" b="1" i="1" dirty="0" smtClean="0">
              <a:solidFill>
                <a:schemeClr val="bg1"/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383693" y="0"/>
            <a:ext cx="9219728" cy="1289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Общественное движение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«Выбор за тобой»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" name="Рисунок 9" descr="EwX9OB_uM5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50" y="4319752"/>
            <a:ext cx="2317888" cy="2317888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84707" y="6220073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1\Desktop\BTP0NrWWIv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169" y="1529254"/>
            <a:ext cx="7511804" cy="4493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904" y="2280275"/>
            <a:ext cx="5212080" cy="1527773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Тимофей Волченко</a:t>
            </a:r>
          </a:p>
          <a:p>
            <a:pPr lvl="0">
              <a:spcBef>
                <a:spcPts val="0"/>
              </a:spcBef>
              <a:defRPr/>
            </a:pPr>
            <a:endParaRPr lang="ru-RU" sz="2000" b="1" i="1" dirty="0" smtClean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Актив: 16 человек</a:t>
            </a:r>
          </a:p>
          <a:p>
            <a:pPr rtl="0"/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16" y="0"/>
            <a:ext cx="9317421" cy="105940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400" dirty="0" smtClean="0">
                <a:latin typeface="+mn-lt"/>
              </a:rPr>
              <a:t>Объединение «Фиеста»</a:t>
            </a:r>
            <a:endParaRPr lang="ru-RU" sz="4400" dirty="0">
              <a:latin typeface="+mn-lt"/>
            </a:endParaRPr>
          </a:p>
        </p:txBody>
      </p:sp>
      <p:pic>
        <p:nvPicPr>
          <p:cNvPr id="11" name="Рисунок 10" descr="CDBSovkG4I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711" y="3764955"/>
            <a:ext cx="2506718" cy="250671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49082" y="6267573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1\Desktop\OYOll_WUFz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208" y="1450622"/>
            <a:ext cx="4925705" cy="492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076" y="2375039"/>
            <a:ext cx="7060452" cy="1165443"/>
          </a:xfrm>
        </p:spPr>
        <p:txBody>
          <a:bodyPr rtlCol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Анна   Берман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Актив: 23 человек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133599" y="0"/>
            <a:ext cx="9217573" cy="126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Объединение добровольцев досуга «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PRO.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Лидер»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Рисунок 11" descr="YLspSXBvM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68" y="3831021"/>
            <a:ext cx="2344787" cy="234478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89983" y="6288158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C:\Users\1\Desktop\ovyP1qd_hj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467" y="1592318"/>
            <a:ext cx="6348126" cy="495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99" y="313509"/>
            <a:ext cx="8837023" cy="1421928"/>
          </a:xfrm>
        </p:spPr>
        <p:txBody>
          <a:bodyPr/>
          <a:lstStyle/>
          <a:p>
            <a:pPr lvl="0" algn="ctr"/>
            <a:r>
              <a:rPr lang="ru-RU" spc="0" dirty="0" smtClean="0">
                <a:latin typeface="+mn-lt"/>
              </a:rPr>
              <a:t>Результаты участия  в конкурсах, проектах в 2022 году:</a:t>
            </a:r>
            <a:r>
              <a:rPr lang="ru-RU" spc="0" dirty="0" smtClean="0"/>
              <a:t/>
            </a:r>
            <a:br>
              <a:rPr lang="ru-RU" spc="0" dirty="0" smtClean="0"/>
            </a:br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10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37206" y="6220073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1\Desktop\KZWMvGAnHp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782" y="2074460"/>
            <a:ext cx="4537651" cy="340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mmQgcFyEDSs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508" y="1883391"/>
            <a:ext cx="3969334" cy="39660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2" descr="C:\Users\1\Desktop\-y5y6QJoDiQ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335"/>
            <a:ext cx="4915322" cy="393737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3" y="0"/>
            <a:ext cx="10167257" cy="1442629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 smtClean="0">
                <a:latin typeface="+mn-lt"/>
              </a:rPr>
              <a:t>Муниципальный добровольческий штаб </a:t>
            </a:r>
            <a:r>
              <a:rPr lang="en-US" sz="4400" dirty="0" smtClean="0">
                <a:latin typeface="+mn-lt"/>
              </a:rPr>
              <a:t>#</a:t>
            </a:r>
            <a:r>
              <a:rPr lang="ru-RU" sz="4400" dirty="0" smtClean="0">
                <a:latin typeface="+mn-lt"/>
              </a:rPr>
              <a:t>МЫВМЕСТЕ</a:t>
            </a:r>
            <a:endParaRPr lang="ru-RU" sz="4400" dirty="0"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8364" y="1867063"/>
            <a:ext cx="4208059" cy="1534341"/>
          </a:xfrm>
        </p:spPr>
        <p:txBody>
          <a:bodyPr rtlCol="0">
            <a:normAutofit/>
          </a:bodyPr>
          <a:lstStyle/>
          <a:p>
            <a:pPr lvl="0">
              <a:buClr>
                <a:srgbClr val="47C3D3"/>
              </a:buClr>
              <a:buNone/>
              <a:defRPr/>
            </a:pPr>
            <a:r>
              <a:rPr lang="ru-RU" sz="2000" b="1" i="1" dirty="0" smtClean="0">
                <a:solidFill>
                  <a:srgbClr val="FFFFFF"/>
                </a:solidFill>
              </a:rPr>
              <a:t>Руководитель: </a:t>
            </a:r>
          </a:p>
          <a:p>
            <a:pPr lvl="0">
              <a:buClr>
                <a:srgbClr val="47C3D3"/>
              </a:buClr>
              <a:buNone/>
              <a:defRPr/>
            </a:pPr>
            <a:r>
              <a:rPr lang="ru-RU" sz="2000" b="1" i="1" dirty="0" smtClean="0">
                <a:solidFill>
                  <a:srgbClr val="FFFFFF"/>
                </a:solidFill>
              </a:rPr>
              <a:t>Кривец Елена Петровна</a:t>
            </a:r>
          </a:p>
          <a:p>
            <a:pPr lvl="0">
              <a:buClr>
                <a:srgbClr val="47C3D3"/>
              </a:buClr>
              <a:buNone/>
              <a:defRPr/>
            </a:pPr>
            <a:r>
              <a:rPr lang="ru-RU" sz="2000" b="1" i="1" dirty="0" smtClean="0">
                <a:solidFill>
                  <a:srgbClr val="FFFFFF"/>
                </a:solidFill>
              </a:rPr>
              <a:t>Актив : 12 волонтеров</a:t>
            </a:r>
          </a:p>
          <a:p>
            <a:pPr rtl="0"/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49081" y="6291324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51lVIZAk4x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7055" y="1596786"/>
            <a:ext cx="6688909" cy="4258102"/>
          </a:xfrm>
          <a:prstGeom prst="rect">
            <a:avLst/>
          </a:prstGeom>
        </p:spPr>
      </p:pic>
      <p:pic>
        <p:nvPicPr>
          <p:cNvPr id="2051" name="Picture 3" descr="C:\Users\1\Desktop\GZFz4fvubT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3" y="3179926"/>
            <a:ext cx="4326340" cy="3417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186" y="2679010"/>
            <a:ext cx="3720663" cy="1420024"/>
          </a:xfrm>
        </p:spPr>
        <p:txBody>
          <a:bodyPr rtlCol="0">
            <a:normAutofit fontScale="92500" lnSpcReduction="10000"/>
          </a:bodyPr>
          <a:lstStyle/>
          <a:p>
            <a:pPr lvl="0">
              <a:lnSpc>
                <a:spcPct val="110000"/>
              </a:lnSpc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Руководитель: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Виталий Алексеевич Лопанский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200" b="1" i="1" dirty="0" smtClean="0">
                <a:solidFill>
                  <a:schemeClr val="bg1"/>
                </a:solidFill>
              </a:rPr>
              <a:t>Актив: 7 человек</a:t>
            </a:r>
          </a:p>
          <a:p>
            <a:pPr rtl="0"/>
            <a:endParaRPr lang="ru-RU" dirty="0"/>
          </a:p>
        </p:txBody>
      </p:sp>
      <p:pic>
        <p:nvPicPr>
          <p:cNvPr id="7" name="Содержимое 3" descr="cropped-fortuna-logo-e16224608198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4977" cy="1714488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E3BD8413-C238-49D7-A4E1-E8FEF1811A0E}"/>
              </a:ext>
            </a:extLst>
          </p:cNvPr>
          <p:cNvSpPr txBox="1">
            <a:spLocks/>
          </p:cNvSpPr>
          <p:nvPr/>
        </p:nvSpPr>
        <p:spPr>
          <a:xfrm>
            <a:off x="2015359" y="0"/>
            <a:ext cx="9315450" cy="104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Кибердружина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825765" y="1324303"/>
          <a:ext cx="7504386" cy="524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187558" y="5305097"/>
            <a:ext cx="756745" cy="3888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318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="" xmlns:a16="http://schemas.microsoft.com/office/drawing/2014/main" id="{8B065C75-272B-4BB5-BA23-D80E8654D621}"/>
              </a:ext>
            </a:extLst>
          </p:cNvPr>
          <p:cNvSpPr txBox="1">
            <a:spLocks/>
          </p:cNvSpPr>
          <p:nvPr/>
        </p:nvSpPr>
        <p:spPr>
          <a:xfrm>
            <a:off x="11584707" y="6255698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B2BBA-FF94-4047-A036-E8D6281E0BBD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6687569_win32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677666_TF66687569" id="{8088A86A-5DE3-4754-A836-2A3C30D038B3}" vid="{7A96DF9F-A41C-4EE8-8C3F-8182B482B13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tf66687569_win32</Template>
  <TotalTime>0</TotalTime>
  <Words>465</Words>
  <Application>Microsoft Office PowerPoint</Application>
  <PresentationFormat>Произвольный</PresentationFormat>
  <Paragraphs>133</Paragraphs>
  <Slides>30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tf66687569_win32</vt:lpstr>
      <vt:lpstr>Итоги работы за 2022 год и перспективные планы деятельности Центра по работе с детьми и молодёжью «Фортуна» в 2023 году</vt:lpstr>
      <vt:lpstr>Презентация PowerPoint</vt:lpstr>
      <vt:lpstr>Местное отделение всероссийского  общественного движения «Волонтеры Победы»</vt:lpstr>
      <vt:lpstr>Презентация PowerPoint</vt:lpstr>
      <vt:lpstr>Объединение «Фиеста»</vt:lpstr>
      <vt:lpstr>Презентация PowerPoint</vt:lpstr>
      <vt:lpstr>Результаты участия  в конкурсах, проектах в 2022 году: </vt:lpstr>
      <vt:lpstr>Муниципальный добровольческий штаб #МЫВМЕСТЕ</vt:lpstr>
      <vt:lpstr>Презентация PowerPoint</vt:lpstr>
      <vt:lpstr>Презентация PowerPoint</vt:lpstr>
      <vt:lpstr>Волонтеры  городской среды</vt:lpstr>
      <vt:lpstr>Отдел профилактики асоциального поведения среди детей и молодёжи</vt:lpstr>
      <vt:lpstr>Рейды совместно с ОВД,  КЦСОН в рамках комплексных оперативно-профилактических мероприятий «Защита», «Здоровье», «Подросток»</vt:lpstr>
      <vt:lpstr>Отдел по организации и проведению культурно-массовых и досуговых мероприятий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национальных культур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 информационных ресурсов</vt:lpstr>
      <vt:lpstr>Презентация PowerPoint</vt:lpstr>
      <vt:lpstr>Опрос молодежной аудитории на тему: Востребованные мероприятия для молодежной аудитории 18+</vt:lpstr>
      <vt:lpstr>Презентация PowerPoint</vt:lpstr>
      <vt:lpstr>Я мечтаю о проведении в городе …</vt:lpstr>
      <vt:lpstr>СПАСИБО ЗА ВНИМАНИЕ!</vt:lpstr>
      <vt:lpstr>Итоги работы за 2022 год и перспективные планы деятельности Центра по работе с детьми и молодёжью «Фортуна» в 2023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2022-12-13T11:10:56Z</dcterms:created>
  <dcterms:modified xsi:type="dcterms:W3CDTF">2023-01-09T12:46:19Z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